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6357" autoAdjust="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11/10/2019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11/10/2019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11/10/2019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11/10/2019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11/10/2019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11/10/2019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11/10/2019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11/10/2019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11/10/2019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663EC-5758-4926-9C02-BA9DAAD46FE0}"/>
              </a:ext>
            </a:extLst>
          </p:cNvPr>
          <p:cNvSpPr>
            <a:spLocks noGrp="1"/>
          </p:cNvSpPr>
          <p:nvPr>
            <p:ph type="ctrTitle"/>
          </p:nvPr>
        </p:nvSpPr>
        <p:spPr/>
        <p:txBody>
          <a:bodyPr/>
          <a:lstStyle/>
          <a:p>
            <a:r>
              <a:rPr lang="en-IN" dirty="0"/>
              <a:t>Coursera Project</a:t>
            </a:r>
          </a:p>
        </p:txBody>
      </p:sp>
    </p:spTree>
    <p:extLst>
      <p:ext uri="{BB962C8B-B14F-4D97-AF65-F5344CB8AC3E}">
        <p14:creationId xmlns:p14="http://schemas.microsoft.com/office/powerpoint/2010/main" val="2424430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21BFB-4213-4A07-AF2A-B29B420E1E13}"/>
              </a:ext>
            </a:extLst>
          </p:cNvPr>
          <p:cNvSpPr>
            <a:spLocks noGrp="1"/>
          </p:cNvSpPr>
          <p:nvPr>
            <p:ph type="title"/>
          </p:nvPr>
        </p:nvSpPr>
        <p:spPr/>
        <p:txBody>
          <a:bodyPr/>
          <a:lstStyle/>
          <a:p>
            <a:r>
              <a:rPr lang="en-IN" dirty="0"/>
              <a:t>Introduction/Business Problem</a:t>
            </a:r>
          </a:p>
        </p:txBody>
      </p:sp>
      <p:sp>
        <p:nvSpPr>
          <p:cNvPr id="3" name="Content Placeholder 2">
            <a:extLst>
              <a:ext uri="{FF2B5EF4-FFF2-40B4-BE49-F238E27FC236}">
                <a16:creationId xmlns:a16="http://schemas.microsoft.com/office/drawing/2014/main" id="{755BE173-8B6D-458C-8DD3-8198C2ACAB3B}"/>
              </a:ext>
            </a:extLst>
          </p:cNvPr>
          <p:cNvSpPr>
            <a:spLocks noGrp="1"/>
          </p:cNvSpPr>
          <p:nvPr>
            <p:ph idx="1"/>
          </p:nvPr>
        </p:nvSpPr>
        <p:spPr/>
        <p:txBody>
          <a:bodyPr/>
          <a:lstStyle/>
          <a:p>
            <a:r>
              <a:rPr lang="en-IN" dirty="0"/>
              <a:t>We will compare two neighbourhoods of Toronto and New York by selecting 100 venues in the neighbourhoods of these cities within a radius of 500 m. We will compare and show that how these neighbourhoods are similar or dissimilar on various parameters and reflect by using data science techniques that how clustering of two neighbourhoods can be done based on their latitude and longitude.</a:t>
            </a:r>
          </a:p>
          <a:p>
            <a:pPr marL="0" indent="0">
              <a:buNone/>
            </a:pPr>
            <a:r>
              <a:rPr lang="en-IN" dirty="0"/>
              <a:t>Required Data</a:t>
            </a:r>
          </a:p>
          <a:p>
            <a:pPr marL="0" indent="0">
              <a:buNone/>
            </a:pPr>
            <a:r>
              <a:rPr lang="en-IN" dirty="0"/>
              <a:t>dataset of venues with latitude and longitude by using Foursquare API. </a:t>
            </a:r>
            <a:r>
              <a:rPr lang="en-IN" dirty="0" err="1"/>
              <a:t>Webscraping</a:t>
            </a:r>
            <a:r>
              <a:rPr lang="en-IN" dirty="0"/>
              <a:t> to obtain data of </a:t>
            </a:r>
            <a:r>
              <a:rPr lang="en-IN" dirty="0" err="1"/>
              <a:t>toronto</a:t>
            </a:r>
            <a:r>
              <a:rPr lang="en-IN" dirty="0"/>
              <a:t> and new </a:t>
            </a:r>
            <a:r>
              <a:rPr lang="en-IN" dirty="0" err="1"/>
              <a:t>york</a:t>
            </a:r>
            <a:r>
              <a:rPr lang="en-IN" dirty="0"/>
              <a:t>.</a:t>
            </a:r>
          </a:p>
          <a:p>
            <a:pPr marL="0" indent="0">
              <a:buNone/>
            </a:pPr>
            <a:endParaRPr lang="en-IN" dirty="0"/>
          </a:p>
        </p:txBody>
      </p:sp>
    </p:spTree>
    <p:extLst>
      <p:ext uri="{BB962C8B-B14F-4D97-AF65-F5344CB8AC3E}">
        <p14:creationId xmlns:p14="http://schemas.microsoft.com/office/powerpoint/2010/main" val="3504210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5BE173-8B6D-458C-8DD3-8198C2ACAB3B}"/>
              </a:ext>
            </a:extLst>
          </p:cNvPr>
          <p:cNvSpPr>
            <a:spLocks noGrp="1"/>
          </p:cNvSpPr>
          <p:nvPr>
            <p:ph idx="1"/>
          </p:nvPr>
        </p:nvSpPr>
        <p:spPr/>
        <p:txBody>
          <a:bodyPr/>
          <a:lstStyle/>
          <a:p>
            <a:r>
              <a:rPr lang="en-IN" dirty="0"/>
              <a:t>We will collect data of 100 venues by using Foursquare API. then our motive is to collect the best 10 common venues in neighbourhoods.</a:t>
            </a:r>
          </a:p>
          <a:p>
            <a:r>
              <a:rPr lang="en-IN" dirty="0"/>
              <a:t>Firstly we have created the dataset for cities having Boroughs and Neighbourhoods. After this we have added this dataset with latitudes and longitudes received from geo dataset kit.</a:t>
            </a:r>
          </a:p>
          <a:p>
            <a:r>
              <a:rPr lang="en-IN" dirty="0"/>
              <a:t>Secondly we have received Foursquare data of the two neighbourhoods which are the top ten places in the two neighbourhoods. Finally we have merged the two data of both cities by using K-means clustering algorithm</a:t>
            </a:r>
          </a:p>
        </p:txBody>
      </p:sp>
      <p:sp>
        <p:nvSpPr>
          <p:cNvPr id="5" name="Title 4">
            <a:extLst>
              <a:ext uri="{FF2B5EF4-FFF2-40B4-BE49-F238E27FC236}">
                <a16:creationId xmlns:a16="http://schemas.microsoft.com/office/drawing/2014/main" id="{62D0E2D8-5A26-4718-B98C-31A978F20D0C}"/>
              </a:ext>
            </a:extLst>
          </p:cNvPr>
          <p:cNvSpPr>
            <a:spLocks noGrp="1"/>
          </p:cNvSpPr>
          <p:nvPr>
            <p:ph type="title"/>
          </p:nvPr>
        </p:nvSpPr>
        <p:spPr>
          <a:xfrm>
            <a:off x="1154954" y="738231"/>
            <a:ext cx="8761413" cy="1124125"/>
          </a:xfrm>
        </p:spPr>
        <p:txBody>
          <a:bodyPr/>
          <a:lstStyle/>
          <a:p>
            <a:r>
              <a:rPr lang="en-IN" b="1" dirty="0"/>
              <a:t>Methodology</a:t>
            </a:r>
            <a:br>
              <a:rPr lang="en-IN" dirty="0"/>
            </a:br>
            <a:endParaRPr lang="en-IN" dirty="0"/>
          </a:p>
        </p:txBody>
      </p:sp>
    </p:spTree>
    <p:extLst>
      <p:ext uri="{BB962C8B-B14F-4D97-AF65-F5344CB8AC3E}">
        <p14:creationId xmlns:p14="http://schemas.microsoft.com/office/powerpoint/2010/main" val="1023235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310E7-5A40-41B4-A7EE-E831CF203753}"/>
              </a:ext>
            </a:extLst>
          </p:cNvPr>
          <p:cNvSpPr>
            <a:spLocks noGrp="1"/>
          </p:cNvSpPr>
          <p:nvPr>
            <p:ph type="title"/>
          </p:nvPr>
        </p:nvSpPr>
        <p:spPr/>
        <p:txBody>
          <a:bodyPr/>
          <a:lstStyle/>
          <a:p>
            <a:r>
              <a:rPr lang="en-IN" dirty="0"/>
              <a:t>Analysis</a:t>
            </a:r>
          </a:p>
        </p:txBody>
      </p:sp>
      <p:pic>
        <p:nvPicPr>
          <p:cNvPr id="10" name="Picture 9">
            <a:extLst>
              <a:ext uri="{FF2B5EF4-FFF2-40B4-BE49-F238E27FC236}">
                <a16:creationId xmlns:a16="http://schemas.microsoft.com/office/drawing/2014/main" id="{D094A577-CC8C-4089-8396-158AB85F0429}"/>
              </a:ext>
            </a:extLst>
          </p:cNvPr>
          <p:cNvPicPr>
            <a:picLocks noChangeAspect="1"/>
          </p:cNvPicPr>
          <p:nvPr/>
        </p:nvPicPr>
        <p:blipFill>
          <a:blip r:embed="rId2"/>
          <a:stretch>
            <a:fillRect/>
          </a:stretch>
        </p:blipFill>
        <p:spPr>
          <a:xfrm>
            <a:off x="505156" y="2555772"/>
            <a:ext cx="6647009" cy="4209737"/>
          </a:xfrm>
          <a:prstGeom prst="rect">
            <a:avLst/>
          </a:prstGeom>
        </p:spPr>
      </p:pic>
    </p:spTree>
    <p:extLst>
      <p:ext uri="{BB962C8B-B14F-4D97-AF65-F5344CB8AC3E}">
        <p14:creationId xmlns:p14="http://schemas.microsoft.com/office/powerpoint/2010/main" val="4229401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310E7-5A40-41B4-A7EE-E831CF203753}"/>
              </a:ext>
            </a:extLst>
          </p:cNvPr>
          <p:cNvSpPr>
            <a:spLocks noGrp="1"/>
          </p:cNvSpPr>
          <p:nvPr>
            <p:ph type="title"/>
          </p:nvPr>
        </p:nvSpPr>
        <p:spPr/>
        <p:txBody>
          <a:bodyPr/>
          <a:lstStyle/>
          <a:p>
            <a:r>
              <a:rPr lang="en-IN" dirty="0"/>
              <a:t>Analysis</a:t>
            </a:r>
          </a:p>
        </p:txBody>
      </p:sp>
      <p:pic>
        <p:nvPicPr>
          <p:cNvPr id="3" name="Picture 2">
            <a:extLst>
              <a:ext uri="{FF2B5EF4-FFF2-40B4-BE49-F238E27FC236}">
                <a16:creationId xmlns:a16="http://schemas.microsoft.com/office/drawing/2014/main" id="{507C1C49-D76B-450B-A117-CD67EF083B0F}"/>
              </a:ext>
            </a:extLst>
          </p:cNvPr>
          <p:cNvPicPr>
            <a:picLocks noChangeAspect="1"/>
          </p:cNvPicPr>
          <p:nvPr/>
        </p:nvPicPr>
        <p:blipFill>
          <a:blip r:embed="rId2"/>
          <a:stretch>
            <a:fillRect/>
          </a:stretch>
        </p:blipFill>
        <p:spPr>
          <a:xfrm>
            <a:off x="633302" y="2231471"/>
            <a:ext cx="7051013" cy="4798504"/>
          </a:xfrm>
          <a:prstGeom prst="rect">
            <a:avLst/>
          </a:prstGeom>
        </p:spPr>
      </p:pic>
    </p:spTree>
    <p:extLst>
      <p:ext uri="{BB962C8B-B14F-4D97-AF65-F5344CB8AC3E}">
        <p14:creationId xmlns:p14="http://schemas.microsoft.com/office/powerpoint/2010/main" val="2894592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310E7-5A40-41B4-A7EE-E831CF203753}"/>
              </a:ext>
            </a:extLst>
          </p:cNvPr>
          <p:cNvSpPr>
            <a:spLocks noGrp="1"/>
          </p:cNvSpPr>
          <p:nvPr>
            <p:ph type="title"/>
          </p:nvPr>
        </p:nvSpPr>
        <p:spPr/>
        <p:txBody>
          <a:bodyPr/>
          <a:lstStyle/>
          <a:p>
            <a:r>
              <a:rPr lang="en-IN" dirty="0"/>
              <a:t>Analysis</a:t>
            </a:r>
          </a:p>
        </p:txBody>
      </p:sp>
      <p:pic>
        <p:nvPicPr>
          <p:cNvPr id="4" name="Picture 3">
            <a:extLst>
              <a:ext uri="{FF2B5EF4-FFF2-40B4-BE49-F238E27FC236}">
                <a16:creationId xmlns:a16="http://schemas.microsoft.com/office/drawing/2014/main" id="{FFD79A28-C4A2-4732-9D85-E01467E71288}"/>
              </a:ext>
            </a:extLst>
          </p:cNvPr>
          <p:cNvPicPr>
            <a:picLocks noChangeAspect="1"/>
          </p:cNvPicPr>
          <p:nvPr/>
        </p:nvPicPr>
        <p:blipFill>
          <a:blip r:embed="rId2"/>
          <a:stretch>
            <a:fillRect/>
          </a:stretch>
        </p:blipFill>
        <p:spPr>
          <a:xfrm>
            <a:off x="582970" y="2488079"/>
            <a:ext cx="4853096" cy="4170909"/>
          </a:xfrm>
          <a:prstGeom prst="rect">
            <a:avLst/>
          </a:prstGeom>
        </p:spPr>
      </p:pic>
      <p:pic>
        <p:nvPicPr>
          <p:cNvPr id="5" name="Picture 4">
            <a:extLst>
              <a:ext uri="{FF2B5EF4-FFF2-40B4-BE49-F238E27FC236}">
                <a16:creationId xmlns:a16="http://schemas.microsoft.com/office/drawing/2014/main" id="{AA43F898-6D9F-4914-8FA8-23CD2355B478}"/>
              </a:ext>
            </a:extLst>
          </p:cNvPr>
          <p:cNvPicPr>
            <a:picLocks noChangeAspect="1"/>
          </p:cNvPicPr>
          <p:nvPr/>
        </p:nvPicPr>
        <p:blipFill>
          <a:blip r:embed="rId3"/>
          <a:stretch>
            <a:fillRect/>
          </a:stretch>
        </p:blipFill>
        <p:spPr>
          <a:xfrm>
            <a:off x="5535660" y="2611174"/>
            <a:ext cx="4615019" cy="3596680"/>
          </a:xfrm>
          <a:prstGeom prst="rect">
            <a:avLst/>
          </a:prstGeom>
        </p:spPr>
      </p:pic>
    </p:spTree>
    <p:extLst>
      <p:ext uri="{BB962C8B-B14F-4D97-AF65-F5344CB8AC3E}">
        <p14:creationId xmlns:p14="http://schemas.microsoft.com/office/powerpoint/2010/main" val="4279364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9" name="Rectangle 8">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Rectangle 11">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40310E7-5A40-41B4-A7EE-E831CF203753}"/>
              </a:ext>
            </a:extLst>
          </p:cNvPr>
          <p:cNvSpPr>
            <a:spLocks noGrp="1"/>
          </p:cNvSpPr>
          <p:nvPr>
            <p:ph type="title"/>
          </p:nvPr>
        </p:nvSpPr>
        <p:spPr>
          <a:xfrm>
            <a:off x="8382055" y="1241266"/>
            <a:ext cx="3161016" cy="3153753"/>
          </a:xfrm>
        </p:spPr>
        <p:txBody>
          <a:bodyPr vert="horz" lIns="91440" tIns="45720" rIns="91440" bIns="45720" rtlCol="0" anchor="b">
            <a:normAutofit/>
          </a:bodyPr>
          <a:lstStyle/>
          <a:p>
            <a:r>
              <a:rPr lang="en-US" sz="5400" b="0" i="0" kern="1200">
                <a:solidFill>
                  <a:srgbClr val="EBEBEB"/>
                </a:solidFill>
                <a:latin typeface="+mj-lt"/>
                <a:ea typeface="+mj-ea"/>
                <a:cs typeface="+mj-cs"/>
              </a:rPr>
              <a:t>Analysis</a:t>
            </a:r>
          </a:p>
        </p:txBody>
      </p:sp>
      <p:grpSp>
        <p:nvGrpSpPr>
          <p:cNvPr id="14" name="Group 13">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15" name="Rectangle 14">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3" name="Picture 2">
            <a:extLst>
              <a:ext uri="{FF2B5EF4-FFF2-40B4-BE49-F238E27FC236}">
                <a16:creationId xmlns:a16="http://schemas.microsoft.com/office/drawing/2014/main" id="{D0FC194A-0E8A-47DF-A81A-351679910D7F}"/>
              </a:ext>
            </a:extLst>
          </p:cNvPr>
          <p:cNvPicPr>
            <a:picLocks noChangeAspect="1"/>
          </p:cNvPicPr>
          <p:nvPr/>
        </p:nvPicPr>
        <p:blipFill>
          <a:blip r:embed="rId3"/>
          <a:stretch>
            <a:fillRect/>
          </a:stretch>
        </p:blipFill>
        <p:spPr>
          <a:xfrm>
            <a:off x="569167" y="914400"/>
            <a:ext cx="7187596" cy="5541434"/>
          </a:xfrm>
          <a:prstGeom prst="rect">
            <a:avLst/>
          </a:prstGeom>
        </p:spPr>
      </p:pic>
    </p:spTree>
    <p:extLst>
      <p:ext uri="{BB962C8B-B14F-4D97-AF65-F5344CB8AC3E}">
        <p14:creationId xmlns:p14="http://schemas.microsoft.com/office/powerpoint/2010/main" val="3286933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310E7-5A40-41B4-A7EE-E831CF203753}"/>
              </a:ext>
            </a:extLst>
          </p:cNvPr>
          <p:cNvSpPr>
            <a:spLocks noGrp="1"/>
          </p:cNvSpPr>
          <p:nvPr>
            <p:ph type="title"/>
          </p:nvPr>
        </p:nvSpPr>
        <p:spPr/>
        <p:txBody>
          <a:bodyPr/>
          <a:lstStyle/>
          <a:p>
            <a:r>
              <a:rPr lang="en-IN" b="1" dirty="0"/>
              <a:t>Discussion of Results</a:t>
            </a:r>
            <a:br>
              <a:rPr lang="en-IN" dirty="0"/>
            </a:br>
            <a:endParaRPr lang="en-IN" dirty="0"/>
          </a:p>
        </p:txBody>
      </p:sp>
      <p:sp>
        <p:nvSpPr>
          <p:cNvPr id="3" name="TextBox 2">
            <a:extLst>
              <a:ext uri="{FF2B5EF4-FFF2-40B4-BE49-F238E27FC236}">
                <a16:creationId xmlns:a16="http://schemas.microsoft.com/office/drawing/2014/main" id="{09B5A914-D887-488D-A273-A55536121BC3}"/>
              </a:ext>
            </a:extLst>
          </p:cNvPr>
          <p:cNvSpPr txBox="1"/>
          <p:nvPr/>
        </p:nvSpPr>
        <p:spPr>
          <a:xfrm>
            <a:off x="604007" y="2718033"/>
            <a:ext cx="10268125" cy="3139321"/>
          </a:xfrm>
          <a:prstGeom prst="rect">
            <a:avLst/>
          </a:prstGeom>
          <a:noFill/>
        </p:spPr>
        <p:txBody>
          <a:bodyPr wrap="square" rtlCol="0">
            <a:spAutoFit/>
          </a:bodyPr>
          <a:lstStyle/>
          <a:p>
            <a:pPr marL="342900" indent="-342900">
              <a:buFont typeface="+mj-lt"/>
              <a:buAutoNum type="arabicPeriod"/>
            </a:pPr>
            <a:r>
              <a:rPr lang="en-IN" dirty="0"/>
              <a:t>The above analysis reflects that both </a:t>
            </a:r>
            <a:r>
              <a:rPr lang="en-IN" dirty="0" err="1"/>
              <a:t>toronto</a:t>
            </a:r>
            <a:r>
              <a:rPr lang="en-IN" dirty="0"/>
              <a:t> and new </a:t>
            </a:r>
            <a:r>
              <a:rPr lang="en-IN" dirty="0" err="1"/>
              <a:t>york</a:t>
            </a:r>
            <a:r>
              <a:rPr lang="en-IN" dirty="0"/>
              <a:t> are same in many characteristics.</a:t>
            </a:r>
          </a:p>
          <a:p>
            <a:pPr marL="342900" indent="-342900">
              <a:buFont typeface="+mj-lt"/>
              <a:buAutoNum type="arabicPeriod"/>
            </a:pPr>
            <a:endParaRPr lang="en-IN" dirty="0"/>
          </a:p>
          <a:p>
            <a:pPr marL="342900" indent="-342900">
              <a:buFont typeface="+mj-lt"/>
              <a:buAutoNum type="arabicPeriod"/>
            </a:pPr>
            <a:r>
              <a:rPr lang="en-IN" dirty="0"/>
              <a:t>Similarities are that both of them have such neighbourhoods which are closer to parks, children’s playing field and are ethically diverse. restaurants in both cities serve wide variety of cuisines catering to diversity in both cities. there are many tourist spots in both cities which lie on waterfronts.</a:t>
            </a:r>
          </a:p>
          <a:p>
            <a:pPr marL="342900" indent="-342900">
              <a:buFont typeface="+mj-lt"/>
              <a:buAutoNum type="arabicPeriod"/>
            </a:pPr>
            <a:endParaRPr lang="en-IN" dirty="0"/>
          </a:p>
          <a:p>
            <a:pPr marL="342900" indent="-342900">
              <a:buFont typeface="+mj-lt"/>
              <a:buAutoNum type="arabicPeriod"/>
            </a:pPr>
            <a:r>
              <a:rPr lang="en-IN" dirty="0"/>
              <a:t>Dissimilarities are that new </a:t>
            </a:r>
            <a:r>
              <a:rPr lang="en-IN" dirty="0" err="1"/>
              <a:t>york</a:t>
            </a:r>
            <a:r>
              <a:rPr lang="en-IN" dirty="0"/>
              <a:t> is a much larger city than </a:t>
            </a:r>
            <a:r>
              <a:rPr lang="en-IN" dirty="0" err="1"/>
              <a:t>toronto</a:t>
            </a:r>
            <a:r>
              <a:rPr lang="en-IN" dirty="0"/>
              <a:t> and has more bus halts.</a:t>
            </a:r>
          </a:p>
          <a:p>
            <a:endParaRPr lang="en-IN" dirty="0"/>
          </a:p>
        </p:txBody>
      </p:sp>
    </p:spTree>
    <p:extLst>
      <p:ext uri="{BB962C8B-B14F-4D97-AF65-F5344CB8AC3E}">
        <p14:creationId xmlns:p14="http://schemas.microsoft.com/office/powerpoint/2010/main" val="18303876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310E7-5A40-41B4-A7EE-E831CF203753}"/>
              </a:ext>
            </a:extLst>
          </p:cNvPr>
          <p:cNvSpPr>
            <a:spLocks noGrp="1"/>
          </p:cNvSpPr>
          <p:nvPr>
            <p:ph type="title"/>
          </p:nvPr>
        </p:nvSpPr>
        <p:spPr/>
        <p:txBody>
          <a:bodyPr/>
          <a:lstStyle/>
          <a:p>
            <a:r>
              <a:rPr lang="en-IN" b="1" dirty="0"/>
              <a:t>Conclusion</a:t>
            </a:r>
            <a:br>
              <a:rPr lang="en-IN" dirty="0"/>
            </a:br>
            <a:endParaRPr lang="en-IN" dirty="0"/>
          </a:p>
        </p:txBody>
      </p:sp>
      <p:sp>
        <p:nvSpPr>
          <p:cNvPr id="4" name="Rectangle 3">
            <a:extLst>
              <a:ext uri="{FF2B5EF4-FFF2-40B4-BE49-F238E27FC236}">
                <a16:creationId xmlns:a16="http://schemas.microsoft.com/office/drawing/2014/main" id="{1A0C779C-7D60-4BF5-9478-72BE521082E4}"/>
              </a:ext>
            </a:extLst>
          </p:cNvPr>
          <p:cNvSpPr/>
          <p:nvPr/>
        </p:nvSpPr>
        <p:spPr>
          <a:xfrm>
            <a:off x="388689" y="2495154"/>
            <a:ext cx="11355897" cy="1029256"/>
          </a:xfrm>
          <a:prstGeom prst="rect">
            <a:avLst/>
          </a:prstGeom>
        </p:spPr>
        <p:txBody>
          <a:bodyPr wrap="square">
            <a:spAutoFit/>
          </a:bodyPr>
          <a:lstStyle/>
          <a:p>
            <a:pPr>
              <a:lnSpc>
                <a:spcPct val="115000"/>
              </a:lnSpc>
              <a:spcAft>
                <a:spcPts val="1000"/>
              </a:spcAft>
            </a:pPr>
            <a:r>
              <a:rPr lang="en-IN" dirty="0">
                <a:latin typeface="Calibri" panose="020F0502020204030204" pitchFamily="34" charset="0"/>
                <a:ea typeface="Calibri" panose="020F0502020204030204" pitchFamily="34" charset="0"/>
                <a:cs typeface="Times New Roman" panose="02020603050405020304" pitchFamily="18" charset="0"/>
              </a:rPr>
              <a:t>With the help of Foursquare data and K means algorithm we clustered the two neighbourhoods of </a:t>
            </a:r>
            <a:r>
              <a:rPr lang="en-IN" dirty="0" err="1">
                <a:latin typeface="Calibri" panose="020F0502020204030204" pitchFamily="34" charset="0"/>
                <a:ea typeface="Calibri" panose="020F0502020204030204" pitchFamily="34" charset="0"/>
                <a:cs typeface="Times New Roman" panose="02020603050405020304" pitchFamily="18" charset="0"/>
              </a:rPr>
              <a:t>toronto</a:t>
            </a:r>
            <a:r>
              <a:rPr lang="en-IN" dirty="0">
                <a:latin typeface="Calibri" panose="020F0502020204030204" pitchFamily="34" charset="0"/>
                <a:ea typeface="Calibri" panose="020F0502020204030204" pitchFamily="34" charset="0"/>
                <a:cs typeface="Times New Roman" panose="02020603050405020304" pitchFamily="18" charset="0"/>
              </a:rPr>
              <a:t> and new </a:t>
            </a:r>
            <a:r>
              <a:rPr lang="en-IN" dirty="0" err="1">
                <a:latin typeface="Calibri" panose="020F0502020204030204" pitchFamily="34" charset="0"/>
                <a:ea typeface="Calibri" panose="020F0502020204030204" pitchFamily="34" charset="0"/>
                <a:cs typeface="Times New Roman" panose="02020603050405020304" pitchFamily="18" charset="0"/>
              </a:rPr>
              <a:t>york</a:t>
            </a:r>
            <a:r>
              <a:rPr lang="en-IN" dirty="0">
                <a:latin typeface="Calibri" panose="020F0502020204030204" pitchFamily="34" charset="0"/>
                <a:ea typeface="Calibri" panose="020F0502020204030204" pitchFamily="34" charset="0"/>
                <a:cs typeface="Times New Roman" panose="02020603050405020304" pitchFamily="18" charset="0"/>
              </a:rPr>
              <a:t> on various similarities. this approach can be used to compare neighbourhoods on various parameters to judge the living or business conditions prevalent.</a:t>
            </a:r>
          </a:p>
        </p:txBody>
      </p:sp>
      <p:sp>
        <p:nvSpPr>
          <p:cNvPr id="5" name="Rectangle 4">
            <a:extLst>
              <a:ext uri="{FF2B5EF4-FFF2-40B4-BE49-F238E27FC236}">
                <a16:creationId xmlns:a16="http://schemas.microsoft.com/office/drawing/2014/main" id="{D66B98C5-7CEE-458B-8EB2-4DDA5B4D68E1}"/>
              </a:ext>
            </a:extLst>
          </p:cNvPr>
          <p:cNvSpPr/>
          <p:nvPr/>
        </p:nvSpPr>
        <p:spPr>
          <a:xfrm>
            <a:off x="4285251" y="5517588"/>
            <a:ext cx="3621504" cy="923330"/>
          </a:xfrm>
          <a:prstGeom prst="rect">
            <a:avLst/>
          </a:prstGeom>
          <a:noFill/>
        </p:spPr>
        <p:txBody>
          <a:bodyPr wrap="none" lIns="91440" tIns="45720" rIns="91440" bIns="45720">
            <a:spAutoFit/>
          </a:bodyPr>
          <a:lstStyle/>
          <a:p>
            <a:pPr algn="ctr"/>
            <a:r>
              <a:rPr lang="en-US" sz="5400" b="0" cap="none" spc="0" dirty="0">
                <a:ln w="0"/>
                <a:gradFill>
                  <a:gsLst>
                    <a:gs pos="21000">
                      <a:srgbClr val="53575C"/>
                    </a:gs>
                    <a:gs pos="88000">
                      <a:srgbClr val="C5C7CA"/>
                    </a:gs>
                  </a:gsLst>
                  <a:lin ang="5400000"/>
                </a:gradFill>
                <a:effectLst/>
              </a:rPr>
              <a:t>Thank You</a:t>
            </a:r>
          </a:p>
        </p:txBody>
      </p:sp>
    </p:spTree>
    <p:extLst>
      <p:ext uri="{BB962C8B-B14F-4D97-AF65-F5344CB8AC3E}">
        <p14:creationId xmlns:p14="http://schemas.microsoft.com/office/powerpoint/2010/main" val="42474540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3</TotalTime>
  <Words>329</Words>
  <Application>Microsoft Office PowerPoint</Application>
  <PresentationFormat>Widescreen</PresentationFormat>
  <Paragraphs>22</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Gothic</vt:lpstr>
      <vt:lpstr>Wingdings 3</vt:lpstr>
      <vt:lpstr>Ion Boardroom</vt:lpstr>
      <vt:lpstr>Coursera Project</vt:lpstr>
      <vt:lpstr>Introduction/Business Problem</vt:lpstr>
      <vt:lpstr>Methodology </vt:lpstr>
      <vt:lpstr>Analysis</vt:lpstr>
      <vt:lpstr>Analysis</vt:lpstr>
      <vt:lpstr>Analysis</vt:lpstr>
      <vt:lpstr>Analysis</vt:lpstr>
      <vt:lpstr>Discussion of Results </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Project</dc:title>
  <dc:creator>johnson warlock</dc:creator>
  <cp:lastModifiedBy>johnson warlock</cp:lastModifiedBy>
  <cp:revision>1</cp:revision>
  <dcterms:created xsi:type="dcterms:W3CDTF">2019-11-10T11:48:36Z</dcterms:created>
  <dcterms:modified xsi:type="dcterms:W3CDTF">2019-11-10T11:52:11Z</dcterms:modified>
</cp:coreProperties>
</file>